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C1EF"/>
    <a:srgbClr val="008000"/>
    <a:srgbClr val="D47E54"/>
    <a:srgbClr val="FFFF73"/>
    <a:srgbClr val="FFFF7B"/>
    <a:srgbClr val="C27E54"/>
    <a:srgbClr val="E17354"/>
    <a:srgbClr val="E17335"/>
    <a:srgbClr val="BD7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72246B-BCD7-4C37-801A-4BC2A8350E9A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6568B0-AD6D-41EB-9595-2BD16673FA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microsoft.com/office/2007/relationships/hdphoto" Target="../media/hdphoto1.wdp"/><Relationship Id="rId7" Type="http://schemas.openxmlformats.org/officeDocument/2006/relationships/image" Target="../media/image10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11" Type="http://schemas.openxmlformats.org/officeDocument/2006/relationships/image" Target="../media/image14.jpeg"/><Relationship Id="rId5" Type="http://schemas.microsoft.com/office/2007/relationships/hdphoto" Target="../media/hdphoto2.wdp"/><Relationship Id="rId10" Type="http://schemas.openxmlformats.org/officeDocument/2006/relationships/image" Target="../media/image13.wmf"/><Relationship Id="rId4" Type="http://schemas.openxmlformats.org/officeDocument/2006/relationships/image" Target="../media/image8.png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třetihory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330987" y="1692097"/>
            <a:ext cx="45239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(před 65 – 2 miliony let)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730941"/>
            <a:ext cx="2949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rozdělují se na: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3248789" y="2753771"/>
            <a:ext cx="457200" cy="26161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231708" y="3015381"/>
            <a:ext cx="457200" cy="26161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737679" y="2373584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starší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705989" y="3036585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mladší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648014" y="2373584"/>
            <a:ext cx="213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paleogén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904844" y="3040651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neogén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04393" y="3563871"/>
            <a:ext cx="2358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ústup moře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4087091"/>
            <a:ext cx="7441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horotvorné pohyby - 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vyvrásněna pohoří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:</a:t>
            </a:r>
          </a:p>
        </p:txBody>
      </p:sp>
      <p:sp>
        <p:nvSpPr>
          <p:cNvPr id="19" name="Zaoblený obdélníkový popisek 18"/>
          <p:cNvSpPr/>
          <p:nvPr/>
        </p:nvSpPr>
        <p:spPr>
          <a:xfrm>
            <a:off x="6965192" y="1924671"/>
            <a:ext cx="1918877" cy="722936"/>
          </a:xfrm>
          <a:prstGeom prst="wedgeRoundRectCallout">
            <a:avLst>
              <a:gd name="adj1" fmla="val -58427"/>
              <a:gd name="adj2" fmla="val 105598"/>
              <a:gd name="adj3" fmla="val 16667"/>
            </a:avLst>
          </a:prstGeom>
          <a:solidFill>
            <a:srgbClr val="D47E54"/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V učebnici najdi jejich označení.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773538" y="2517431"/>
            <a:ext cx="2079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C1EF"/>
                </a:solidFill>
              </a:rPr>
              <a:t>……….……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033226" y="3167390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C1EF"/>
                </a:solidFill>
              </a:rPr>
              <a:t>………….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4610311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Himálaj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,</a:t>
            </a:r>
          </a:p>
        </p:txBody>
      </p:sp>
      <p:sp>
        <p:nvSpPr>
          <p:cNvPr id="9" name="Obdélník 8"/>
          <p:cNvSpPr/>
          <p:nvPr/>
        </p:nvSpPr>
        <p:spPr>
          <a:xfrm>
            <a:off x="3188334" y="4610311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Kavkaz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,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076673" y="4610311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Andy</a:t>
            </a:r>
            <a:r>
              <a:rPr lang="cs-CZ" b="1" dirty="0">
                <a:solidFill>
                  <a:schemeClr val="accent6">
                    <a:lumMod val="25000"/>
                  </a:schemeClr>
                </a:solidFill>
              </a:rPr>
              <a:t>,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647658" y="4610311"/>
            <a:ext cx="1047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Alpy</a:t>
            </a:r>
            <a:r>
              <a:rPr lang="cs-CZ" b="1" dirty="0">
                <a:solidFill>
                  <a:schemeClr val="accent6">
                    <a:lumMod val="25000"/>
                  </a:schemeClr>
                </a:solidFill>
              </a:rPr>
              <a:t>,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580112" y="4610311"/>
            <a:ext cx="1553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Karpaty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23528" y="5133531"/>
            <a:ext cx="4754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výrazná sopečná činnost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23528" y="5656751"/>
            <a:ext cx="2095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usazeniny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302922" y="5656751"/>
            <a:ext cx="6705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 z  pozůstatku   vegetace   sloje   </a:t>
            </a:r>
          </a:p>
          <a:p>
            <a:r>
              <a:rPr lang="cs-CZ" sz="2800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800" b="1" u="sng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hnědého</a:t>
            </a:r>
            <a:r>
              <a:rPr lang="cs-CZ" sz="2800" b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800" b="1" u="sng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uhlí</a:t>
            </a:r>
          </a:p>
        </p:txBody>
      </p:sp>
    </p:spTree>
    <p:extLst>
      <p:ext uri="{BB962C8B-B14F-4D97-AF65-F5344CB8AC3E}">
        <p14:creationId xmlns:p14="http://schemas.microsoft.com/office/powerpoint/2010/main" val="292813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" grpId="0"/>
      <p:bldP spid="3" grpId="0"/>
      <p:bldP spid="7" grpId="0"/>
      <p:bldP spid="9" grpId="0"/>
      <p:bldP spid="11" grpId="0"/>
      <p:bldP spid="18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27277"/>
            <a:ext cx="4273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dále: ropa, zemní plyn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750496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zpočátku období </a:t>
            </a:r>
            <a:r>
              <a:rPr lang="cs-CZ" sz="2800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velmi teplo</a:t>
            </a:r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, 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na konci období  </a:t>
            </a:r>
          </a:p>
          <a:p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  dochází k 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ochlazování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1853412"/>
            <a:ext cx="424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vůdčí postavení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mají </a:t>
            </a:r>
            <a:endParaRPr lang="cs-CZ" sz="2800" u="sng" dirty="0">
              <a:solidFill>
                <a:srgbClr val="FFC1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Přímá spojnice se šipkou 5"/>
          <p:cNvCxnSpPr>
            <a:endCxn id="13" idx="1"/>
          </p:cNvCxnSpPr>
          <p:nvPr/>
        </p:nvCxnSpPr>
        <p:spPr>
          <a:xfrm flipV="1">
            <a:off x="5318806" y="1784722"/>
            <a:ext cx="457464" cy="34225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316962" y="2136375"/>
            <a:ext cx="459308" cy="945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316962" y="2139553"/>
            <a:ext cx="159505" cy="180169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5333108" y="2141713"/>
            <a:ext cx="443162" cy="57013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5776270" y="1523112"/>
            <a:ext cx="2374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FFC1EF"/>
                </a:solidFill>
              </a:rPr>
              <a:t>hmyzožravci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778114" y="1971480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FFC1EF"/>
                </a:solidFill>
              </a:rPr>
              <a:t>hlodavci</a:t>
            </a:r>
          </a:p>
        </p:txBody>
      </p:sp>
      <p:sp>
        <p:nvSpPr>
          <p:cNvPr id="19" name="Zaoblený obdélníkový popisek 18"/>
          <p:cNvSpPr/>
          <p:nvPr/>
        </p:nvSpPr>
        <p:spPr>
          <a:xfrm>
            <a:off x="323528" y="2494700"/>
            <a:ext cx="2880320" cy="718276"/>
          </a:xfrm>
          <a:prstGeom prst="wedgeRoundRectCallout">
            <a:avLst>
              <a:gd name="adj1" fmla="val 89824"/>
              <a:gd name="adj2" fmla="val -58716"/>
              <a:gd name="adj3" fmla="val 16667"/>
            </a:avLst>
          </a:prstGeom>
          <a:solidFill>
            <a:srgbClr val="D47E54"/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Jmenuj některé zástupce hmyzožravců a hlodavců.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814715" y="249470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FFC1EF"/>
                </a:solidFill>
              </a:rPr>
              <a:t>šelmy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932328" y="2494700"/>
            <a:ext cx="2104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statnější než dnešní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970634" y="3448807"/>
            <a:ext cx="30267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př. </a:t>
            </a:r>
            <a:r>
              <a:rPr lang="cs-CZ" sz="26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šavlozubý tygr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5134355" y="3941250"/>
            <a:ext cx="1792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FFC1EF"/>
                </a:solidFill>
              </a:rPr>
              <a:t>kopytníci</a:t>
            </a:r>
          </a:p>
        </p:txBody>
      </p:sp>
      <p:sp>
        <p:nvSpPr>
          <p:cNvPr id="20" name="Zaoblený obdélníkový popisek 19"/>
          <p:cNvSpPr/>
          <p:nvPr/>
        </p:nvSpPr>
        <p:spPr>
          <a:xfrm>
            <a:off x="1140622" y="4248768"/>
            <a:ext cx="3505115" cy="318280"/>
          </a:xfrm>
          <a:prstGeom prst="wedgeRoundRectCallout">
            <a:avLst>
              <a:gd name="adj1" fmla="val 62945"/>
              <a:gd name="adj2" fmla="val -51836"/>
              <a:gd name="adj3" fmla="val 16667"/>
            </a:avLst>
          </a:prstGeom>
          <a:solidFill>
            <a:srgbClr val="D47E54"/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Uveď 2 skupiny na které se dělí.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527654" y="4464470"/>
            <a:ext cx="469180" cy="20451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045508" y="4663334"/>
            <a:ext cx="2587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C1EF"/>
                </a:solidFill>
              </a:rPr>
              <a:t>lichokopytníci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320522" y="4669304"/>
            <a:ext cx="2593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C1EF"/>
                </a:solidFill>
              </a:rPr>
              <a:t>sudokopytníci</a:t>
            </a:r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5960176" y="4464792"/>
            <a:ext cx="469180" cy="20451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23528" y="5192524"/>
            <a:ext cx="41280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i="1" dirty="0">
                <a:solidFill>
                  <a:srgbClr val="FFC1EF"/>
                </a:solidFill>
              </a:rPr>
              <a:t>- </a:t>
            </a:r>
            <a:r>
              <a:rPr lang="cs-CZ" sz="2600" b="1" i="1" dirty="0">
                <a:solidFill>
                  <a:srgbClr val="FFC1EF"/>
                </a:solidFill>
              </a:rPr>
              <a:t>předchůdci </a:t>
            </a:r>
            <a:r>
              <a:rPr lang="cs-CZ" sz="26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nosorožců</a:t>
            </a:r>
            <a:r>
              <a:rPr lang="cs-CZ" sz="2600" b="1" i="1" dirty="0">
                <a:solidFill>
                  <a:srgbClr val="FFC1EF"/>
                </a:solidFill>
              </a:rPr>
              <a:t>,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339292" y="5192524"/>
            <a:ext cx="12153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tapírů</a:t>
            </a:r>
            <a:r>
              <a:rPr lang="cs-CZ" sz="2600" b="1" i="1" dirty="0">
                <a:solidFill>
                  <a:srgbClr val="FFC1EF"/>
                </a:solidFill>
              </a:rPr>
              <a:t>;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10711" y="5684966"/>
            <a:ext cx="10054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koně</a:t>
            </a:r>
          </a:p>
        </p:txBody>
      </p:sp>
      <p:pic>
        <p:nvPicPr>
          <p:cNvPr id="33" name="Picture 7" descr="C:\Users\KonirovaV\AppData\Local\Microsoft\Windows\Temporary Internet Files\Content.IE5\4T7DKOX9\MP900178654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1" t="11082" r="23409" b="11113"/>
          <a:stretch/>
        </p:blipFill>
        <p:spPr bwMode="auto">
          <a:xfrm>
            <a:off x="1740333" y="5670113"/>
            <a:ext cx="925386" cy="101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ovéPole 33"/>
          <p:cNvSpPr txBox="1"/>
          <p:nvPr/>
        </p:nvSpPr>
        <p:spPr>
          <a:xfrm>
            <a:off x="5890228" y="5177670"/>
            <a:ext cx="15456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rgbClr val="FFC1EF"/>
                </a:solidFill>
              </a:rPr>
              <a:t>- </a:t>
            </a:r>
            <a:r>
              <a:rPr lang="cs-CZ" sz="26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turovití</a:t>
            </a:r>
            <a:r>
              <a:rPr lang="cs-CZ" sz="2600" b="1" i="1" dirty="0">
                <a:solidFill>
                  <a:srgbClr val="FFC1EF"/>
                </a:solidFill>
              </a:rPr>
              <a:t>,</a:t>
            </a:r>
            <a:endParaRPr lang="cs-CZ" sz="2600" b="1" i="1" dirty="0">
              <a:solidFill>
                <a:srgbClr val="FFC1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325334" y="5177669"/>
            <a:ext cx="16626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velbloudi</a:t>
            </a:r>
          </a:p>
        </p:txBody>
      </p:sp>
      <p:pic>
        <p:nvPicPr>
          <p:cNvPr id="37" name="Picture 30" descr="C:\Users\KonirovaV\AppData\Local\Microsoft\Windows\Temporary Internet Files\Content.IE5\3RZ8URGT\MP900262889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2"/>
          <a:stretch/>
        </p:blipFill>
        <p:spPr bwMode="auto">
          <a:xfrm>
            <a:off x="8043680" y="5637644"/>
            <a:ext cx="736118" cy="104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5" descr="C:\Users\KonirovaV\AppData\Local\Microsoft\Windows\Temporary Internet Files\Content.IE5\9HENFX0K\MP900424341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62" t="52696" r="9089" b="5927"/>
          <a:stretch/>
        </p:blipFill>
        <p:spPr bwMode="auto">
          <a:xfrm>
            <a:off x="5762244" y="5663941"/>
            <a:ext cx="2089730" cy="10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244232" y="1853412"/>
            <a:ext cx="1096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savci</a:t>
            </a:r>
          </a:p>
        </p:txBody>
      </p:sp>
      <p:pic>
        <p:nvPicPr>
          <p:cNvPr id="32" name="Picture 4" descr="C:\Users\KonirovaV\AppData\Local\Microsoft\Windows\Temporary Internet Files\Content.IE5\DE4CGPLA\MC900346989[1].wm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47" t="36875" r="19663" b="12869"/>
          <a:stretch/>
        </p:blipFill>
        <p:spPr bwMode="auto">
          <a:xfrm flipH="1">
            <a:off x="683567" y="3356474"/>
            <a:ext cx="1009681" cy="71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9" t="21844" b="23042"/>
          <a:stretch/>
        </p:blipFill>
        <p:spPr bwMode="auto">
          <a:xfrm>
            <a:off x="2001576" y="3342955"/>
            <a:ext cx="1328285" cy="70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31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3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3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3" grpId="0"/>
      <p:bldP spid="18" grpId="0"/>
      <p:bldP spid="19" grpId="0" animBg="1"/>
      <p:bldP spid="25" grpId="0"/>
      <p:bldP spid="29" grpId="0"/>
      <p:bldP spid="30" grpId="0"/>
      <p:bldP spid="35" grpId="0"/>
      <p:bldP spid="20" grpId="0" animBg="1"/>
      <p:bldP spid="16" grpId="0"/>
      <p:bldP spid="23" grpId="0"/>
      <p:bldP spid="26" grpId="0"/>
      <p:bldP spid="27" grpId="0"/>
      <p:bldP spid="31" grpId="0"/>
      <p:bldP spid="34" grpId="0"/>
      <p:bldP spid="3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nice se šipkou 1"/>
          <p:cNvCxnSpPr/>
          <p:nvPr/>
        </p:nvCxnSpPr>
        <p:spPr>
          <a:xfrm>
            <a:off x="1324250" y="671610"/>
            <a:ext cx="457464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se šipkou 2"/>
          <p:cNvCxnSpPr/>
          <p:nvPr/>
        </p:nvCxnSpPr>
        <p:spPr>
          <a:xfrm>
            <a:off x="1324250" y="671610"/>
            <a:ext cx="429712" cy="46027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251520" y="347054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u="sng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savci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61112" y="347054"/>
            <a:ext cx="4705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FFC1EF"/>
                </a:solidFill>
              </a:rPr>
              <a:t>chobotnatci (mastodonti)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848327" y="870274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FFC1EF"/>
                </a:solidFill>
              </a:rPr>
              <a:t>primáti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246428" y="1131884"/>
            <a:ext cx="412859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67393" y="1824381"/>
            <a:ext cx="6827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dále dochází k 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rozvoji ptáků a hmyzu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653816" y="870274"/>
            <a:ext cx="5484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začátek vývoje předchůdců člověka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7393" y="2336677"/>
            <a:ext cx="4028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převažují  </a:t>
            </a:r>
            <a:r>
              <a:rPr lang="cs-CZ" sz="2800" b="1" u="sng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jehličnany</a:t>
            </a:r>
            <a:r>
              <a:rPr lang="cs-CZ" sz="2800" b="1" dirty="0">
                <a:solidFill>
                  <a:schemeClr val="accent6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6" name="Picture 8" descr="C:\Users\KonirovaV\AppData\Local\Microsoft\Windows\Temporary Internet Files\Content.IE5\3RZ8URGT\MP900430877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252"/>
          <a:stretch/>
        </p:blipFill>
        <p:spPr bwMode="auto">
          <a:xfrm>
            <a:off x="229251" y="3666275"/>
            <a:ext cx="1276200" cy="9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581456" y="3215616"/>
            <a:ext cx="287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6">
                    <a:lumMod val="25000"/>
                  </a:schemeClr>
                </a:solidFill>
              </a:rPr>
              <a:t>(např. borovice,  </a:t>
            </a:r>
          </a:p>
          <a:p>
            <a:r>
              <a:rPr lang="cs-CZ" sz="2400" dirty="0">
                <a:solidFill>
                  <a:schemeClr val="accent6">
                    <a:lumMod val="25000"/>
                  </a:schemeClr>
                </a:solidFill>
              </a:rPr>
              <a:t>            jedle, tis)</a:t>
            </a:r>
          </a:p>
        </p:txBody>
      </p:sp>
      <p:sp>
        <p:nvSpPr>
          <p:cNvPr id="18" name="Zaoblený obdélníkový popisek 17"/>
          <p:cNvSpPr/>
          <p:nvPr/>
        </p:nvSpPr>
        <p:spPr>
          <a:xfrm>
            <a:off x="238858" y="2902749"/>
            <a:ext cx="2703319" cy="318280"/>
          </a:xfrm>
          <a:prstGeom prst="wedgeRoundRectCallout">
            <a:avLst>
              <a:gd name="adj1" fmla="val 68070"/>
              <a:gd name="adj2" fmla="val -56189"/>
              <a:gd name="adj3" fmla="val 16667"/>
            </a:avLst>
          </a:prstGeom>
          <a:solidFill>
            <a:srgbClr val="D47E54"/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Jmenuj některé z nich.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6314507" y="2902749"/>
            <a:ext cx="416626" cy="145425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5651591" y="2902749"/>
            <a:ext cx="376908" cy="14080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675581" y="3048174"/>
            <a:ext cx="2585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jednoděložné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512265" y="3048174"/>
            <a:ext cx="247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6">
                    <a:lumMod val="25000"/>
                  </a:schemeClr>
                </a:solidFill>
              </a:rPr>
              <a:t>dvouděložné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675581" y="3554171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např.:</a:t>
            </a:r>
          </a:p>
        </p:txBody>
      </p:sp>
      <p:pic>
        <p:nvPicPr>
          <p:cNvPr id="33" name="Picture 21" descr="C:\Users\KonirovaV\AppData\Local\Microsoft\Windows\Temporary Internet Files\Content.IE5\3RZ8URGT\MP900411770[1]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rgbClr val="66FF3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76" b="97324" l="9901" r="897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192"/>
          <a:stretch/>
        </p:blipFill>
        <p:spPr bwMode="auto">
          <a:xfrm rot="1675221">
            <a:off x="7737151" y="5192552"/>
            <a:ext cx="1261602" cy="151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0" descr="C:\Users\KonirovaV\AppData\Local\Microsoft\Windows\Temporary Internet Files\Content.IE5\YBO7WO0Q\MC90012334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4634">
            <a:off x="3272058" y="4784068"/>
            <a:ext cx="1171369" cy="104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C:\Users\KonirovaV\AppData\Local\Microsoft\Windows\Temporary Internet Files\Content.IE5\3RZ8URGT\MC90019331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59844">
            <a:off x="4158577" y="5522958"/>
            <a:ext cx="1086456" cy="134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7" descr="C:\Users\KonirovaV\AppData\Local\Microsoft\Windows\Temporary Internet Files\Content.IE5\9HENFX0K\MC90019322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529" y="5221274"/>
            <a:ext cx="1572371" cy="115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C:\Users\KonirovaV\AppData\Local\Microsoft\Windows\Temporary Internet Files\Content.IE5\3RZ8URGT\MC900053243[1].wmf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0745">
            <a:off x="5029288" y="4421030"/>
            <a:ext cx="945021" cy="86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7" descr="C:\Users\KonirovaV\AppData\Local\Microsoft\Windows\Temporary Internet Files\Content.IE5\3RZ8URGT\MC90033130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862" y="4116159"/>
            <a:ext cx="910082" cy="86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Zaoblený obdélníkový popisek 38"/>
          <p:cNvSpPr/>
          <p:nvPr/>
        </p:nvSpPr>
        <p:spPr>
          <a:xfrm>
            <a:off x="1587505" y="4227230"/>
            <a:ext cx="3389085" cy="468265"/>
          </a:xfrm>
          <a:prstGeom prst="wedgeRoundRectCallout">
            <a:avLst>
              <a:gd name="adj1" fmla="val 43865"/>
              <a:gd name="adj2" fmla="val -86786"/>
              <a:gd name="adj3" fmla="val 16667"/>
            </a:avLst>
          </a:prstGeom>
          <a:solidFill>
            <a:srgbClr val="D47E54"/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Poznáš o jaké rostliny se jedná?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4358776" y="2336677"/>
            <a:ext cx="4414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cs-CZ" sz="2800" b="1" u="sng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krytosemenné rostliny</a:t>
            </a:r>
          </a:p>
        </p:txBody>
      </p:sp>
      <p:sp>
        <p:nvSpPr>
          <p:cNvPr id="42" name="Zaoblený obdélníkový popisek 41"/>
          <p:cNvSpPr/>
          <p:nvPr/>
        </p:nvSpPr>
        <p:spPr>
          <a:xfrm>
            <a:off x="251520" y="4830258"/>
            <a:ext cx="2898778" cy="1784702"/>
          </a:xfrm>
          <a:prstGeom prst="wedgeRoundRectCallout">
            <a:avLst>
              <a:gd name="adj1" fmla="val -527"/>
              <a:gd name="adj2" fmla="val -45035"/>
              <a:gd name="adj3" fmla="val 16667"/>
            </a:avLst>
          </a:prstGeom>
          <a:solidFill>
            <a:srgbClr val="D47E54"/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rgbClr val="FFC1EF"/>
                </a:solidFill>
              </a:rPr>
              <a:t>NÁPOVĚDA</a:t>
            </a:r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: -vrba</a:t>
            </a:r>
          </a:p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- dub</a:t>
            </a:r>
          </a:p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- bříza </a:t>
            </a:r>
          </a:p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- javor</a:t>
            </a:r>
          </a:p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- olše</a:t>
            </a:r>
          </a:p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- vavřín</a:t>
            </a:r>
          </a:p>
          <a:p>
            <a:pPr algn="ctr"/>
            <a:r>
              <a:rPr lang="cs-CZ" sz="1600" i="1" dirty="0">
                <a:solidFill>
                  <a:schemeClr val="accent6">
                    <a:lumMod val="10000"/>
                  </a:schemeClr>
                </a:solidFill>
              </a:rPr>
              <a:t>- magnolie (šácholan)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5863588" y="3666275"/>
            <a:ext cx="316464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magnolie (šácholan)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7785267" y="4314768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vavřín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863588" y="4520851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vrba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8003762" y="4908192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javor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469719" y="5124495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bříza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7061831" y="6208752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olše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5426171" y="6018090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</a:t>
            </a:r>
          </a:p>
        </p:txBody>
      </p:sp>
      <p:pic>
        <p:nvPicPr>
          <p:cNvPr id="41" name="Picture 23" descr="C:\Users\KonirovaV\AppData\Local\Microsoft\Windows\Temporary Internet Files\Content.IE5\4T7DKOX9\MP900407269[1]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722" y="3526677"/>
            <a:ext cx="1047836" cy="76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2" grpId="0"/>
      <p:bldP spid="15" grpId="0"/>
      <p:bldP spid="17" grpId="0"/>
      <p:bldP spid="18" grpId="0" animBg="1"/>
      <p:bldP spid="25" grpId="0"/>
      <p:bldP spid="28" grpId="0"/>
      <p:bldP spid="29" grpId="0"/>
      <p:bldP spid="39" grpId="0" animBg="1"/>
      <p:bldP spid="40" grpId="0"/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opakování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7872" y="1816199"/>
            <a:ext cx="87943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1) </a:t>
            </a:r>
            <a:r>
              <a:rPr lang="cs-CZ" sz="2600" u="sng" dirty="0">
                <a:solidFill>
                  <a:schemeClr val="accent6">
                    <a:lumMod val="25000"/>
                  </a:schemeClr>
                </a:solidFill>
              </a:rPr>
              <a:t>Vyber pravdivé tvrzení</a:t>
            </a:r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: Starší třetihory označujeme: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9512" y="2308642"/>
            <a:ext cx="22300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a) paleogén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55776" y="2308640"/>
            <a:ext cx="19111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b) neogén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29392" y="2308642"/>
            <a:ext cx="22926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c) pleistocén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008631" y="2308641"/>
            <a:ext cx="19720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d) holocén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2121" y="2965603"/>
            <a:ext cx="87495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2) </a:t>
            </a:r>
            <a:r>
              <a:rPr lang="cs-CZ" sz="2600" u="sng" dirty="0">
                <a:solidFill>
                  <a:schemeClr val="accent6">
                    <a:lumMod val="25000"/>
                  </a:schemeClr>
                </a:solidFill>
              </a:rPr>
              <a:t>Rozhodni</a:t>
            </a:r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: Koncem třetihor dochází k ochlazování.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117834" y="3467769"/>
            <a:ext cx="9685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ANO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023222" y="3467768"/>
            <a:ext cx="8499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/ NE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2286" y="4080301"/>
            <a:ext cx="907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6">
                    <a:lumMod val="25000"/>
                  </a:schemeClr>
                </a:solidFill>
              </a:rPr>
              <a:t>3) </a:t>
            </a:r>
            <a:r>
              <a:rPr lang="cs-CZ" sz="2400" u="sng" dirty="0">
                <a:solidFill>
                  <a:schemeClr val="accent6">
                    <a:lumMod val="25000"/>
                  </a:schemeClr>
                </a:solidFill>
              </a:rPr>
              <a:t>Doplň</a:t>
            </a:r>
            <a:r>
              <a:rPr lang="cs-CZ" sz="2400" dirty="0">
                <a:solidFill>
                  <a:schemeClr val="accent6">
                    <a:lumMod val="25000"/>
                  </a:schemeClr>
                </a:solidFill>
              </a:rPr>
              <a:t>: Z pozůstatků vegetace vznikly sloje ........................ 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688287" y="3971878"/>
            <a:ext cx="2143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hnědého uhlí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2286" y="4650198"/>
            <a:ext cx="8908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4) </a:t>
            </a:r>
            <a:r>
              <a:rPr lang="cs-CZ" sz="2600" u="sng" dirty="0">
                <a:solidFill>
                  <a:schemeClr val="accent6">
                    <a:lumMod val="25000"/>
                  </a:schemeClr>
                </a:solidFill>
              </a:rPr>
              <a:t>Rozhodni</a:t>
            </a:r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:  V období  třetihor  se  již  začínají  vyvíjet  </a:t>
            </a:r>
          </a:p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                        předkové člověka.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785927" y="5096474"/>
            <a:ext cx="9685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ANO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583674" y="5097406"/>
            <a:ext cx="8499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/ NE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92121" y="5631050"/>
            <a:ext cx="8440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5) </a:t>
            </a:r>
            <a:r>
              <a:rPr lang="cs-CZ" sz="2600" u="sng" dirty="0">
                <a:solidFill>
                  <a:schemeClr val="accent6">
                    <a:lumMod val="25000"/>
                  </a:schemeClr>
                </a:solidFill>
              </a:rPr>
              <a:t>Doplň</a:t>
            </a:r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:  Z  živočichů  mají  v  třetihorách  vůdčí               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703514" y="6158520"/>
            <a:ext cx="34893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>
                <a:solidFill>
                  <a:schemeClr val="accent6">
                    <a:lumMod val="25000"/>
                  </a:schemeClr>
                </a:solidFill>
              </a:rPr>
              <a:t>postavení ……….  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456664" y="6042621"/>
            <a:ext cx="10102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>
                <a:solidFill>
                  <a:srgbClr val="FFC1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savci</a:t>
            </a:r>
          </a:p>
        </p:txBody>
      </p:sp>
    </p:spTree>
    <p:extLst>
      <p:ext uri="{BB962C8B-B14F-4D97-AF65-F5344CB8AC3E}">
        <p14:creationId xmlns:p14="http://schemas.microsoft.com/office/powerpoint/2010/main" val="314512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1E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1E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1E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1E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1E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1E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9" grpId="1"/>
      <p:bldP spid="10" grpId="0"/>
      <p:bldP spid="10" grpId="1"/>
      <p:bldP spid="11" grpId="0"/>
      <p:bldP spid="12" grpId="0"/>
      <p:bldP spid="13" grpId="0"/>
      <p:bldP spid="14" grpId="0"/>
      <p:bldP spid="14" grpId="1"/>
      <p:bldP spid="15" grpId="0"/>
      <p:bldP spid="15" grpId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zdroje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91417" y="1993227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6">
                    <a:lumMod val="25000"/>
                  </a:schemeClr>
                </a:solidFill>
              </a:rPr>
              <a:t>- použité obrázky - kliparty galerie MS Office 2010</a:t>
            </a:r>
          </a:p>
        </p:txBody>
      </p:sp>
    </p:spTree>
    <p:extLst>
      <p:ext uri="{BB962C8B-B14F-4D97-AF65-F5344CB8AC3E}">
        <p14:creationId xmlns:p14="http://schemas.microsoft.com/office/powerpoint/2010/main" val="91451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Vlastní 10">
      <a:dk1>
        <a:srgbClr val="B7B2A5"/>
      </a:dk1>
      <a:lt1>
        <a:sysClr val="window" lastClr="FFFFFF"/>
      </a:lt1>
      <a:dk2>
        <a:srgbClr val="BC7C51"/>
      </a:dk2>
      <a:lt2>
        <a:srgbClr val="ECE9C6"/>
      </a:lt2>
      <a:accent1>
        <a:srgbClr val="F04623"/>
      </a:accent1>
      <a:accent2>
        <a:srgbClr val="CD6148"/>
      </a:accent2>
      <a:accent3>
        <a:srgbClr val="E2D88C"/>
      </a:accent3>
      <a:accent4>
        <a:srgbClr val="B7B2A5"/>
      </a:accent4>
      <a:accent5>
        <a:srgbClr val="F14E2D"/>
      </a:accent5>
      <a:accent6>
        <a:srgbClr val="F2F2F2"/>
      </a:accent6>
      <a:hlink>
        <a:srgbClr val="FFE390"/>
      </a:hlink>
      <a:folHlink>
        <a:srgbClr val="EFEFEF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797</TotalTime>
  <Words>297</Words>
  <Application>Microsoft Office PowerPoint</Application>
  <PresentationFormat>Předvádění na obrazovce (4:3)</PresentationFormat>
  <Paragraphs>89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Century Gothic</vt:lpstr>
      <vt:lpstr>Lékárna</vt:lpstr>
      <vt:lpstr>třetihory</vt:lpstr>
      <vt:lpstr>Prezentace aplikace PowerPoint</vt:lpstr>
      <vt:lpstr>Prezentace aplikace PowerPoint</vt:lpstr>
      <vt:lpstr>opakování</vt:lpstr>
      <vt:lpstr>Použité 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Konířová Věra</dc:creator>
  <cp:lastModifiedBy>Věrka Věrka</cp:lastModifiedBy>
  <cp:revision>130</cp:revision>
  <dcterms:created xsi:type="dcterms:W3CDTF">2013-04-13T10:28:14Z</dcterms:created>
  <dcterms:modified xsi:type="dcterms:W3CDTF">2020-04-19T09:11:02Z</dcterms:modified>
</cp:coreProperties>
</file>